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5.jpg" ContentType="image/pn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74"/>
  </p:notesMasterIdLst>
  <p:handoutMasterIdLst>
    <p:handoutMasterId r:id="rId75"/>
  </p:handoutMasterIdLst>
  <p:sldIdLst>
    <p:sldId id="265" r:id="rId4"/>
    <p:sldId id="357" r:id="rId5"/>
    <p:sldId id="358" r:id="rId6"/>
    <p:sldId id="310" r:id="rId7"/>
    <p:sldId id="359" r:id="rId8"/>
    <p:sldId id="340" r:id="rId9"/>
    <p:sldId id="320" r:id="rId10"/>
    <p:sldId id="360" r:id="rId11"/>
    <p:sldId id="341" r:id="rId12"/>
    <p:sldId id="361" r:id="rId13"/>
    <p:sldId id="342" r:id="rId14"/>
    <p:sldId id="362" r:id="rId15"/>
    <p:sldId id="343" r:id="rId16"/>
    <p:sldId id="363" r:id="rId17"/>
    <p:sldId id="321" r:id="rId18"/>
    <p:sldId id="322" r:id="rId19"/>
    <p:sldId id="336" r:id="rId20"/>
    <p:sldId id="323" r:id="rId21"/>
    <p:sldId id="364" r:id="rId22"/>
    <p:sldId id="335" r:id="rId23"/>
    <p:sldId id="324" r:id="rId24"/>
    <p:sldId id="313" r:id="rId25"/>
    <p:sldId id="365" r:id="rId26"/>
    <p:sldId id="325" r:id="rId27"/>
    <p:sldId id="366" r:id="rId28"/>
    <p:sldId id="327" r:id="rId29"/>
    <p:sldId id="367" r:id="rId30"/>
    <p:sldId id="326" r:id="rId31"/>
    <p:sldId id="368" r:id="rId32"/>
    <p:sldId id="331" r:id="rId33"/>
    <p:sldId id="369" r:id="rId34"/>
    <p:sldId id="312" r:id="rId35"/>
    <p:sldId id="370" r:id="rId36"/>
    <p:sldId id="329" r:id="rId37"/>
    <p:sldId id="371" r:id="rId38"/>
    <p:sldId id="382" r:id="rId39"/>
    <p:sldId id="334" r:id="rId40"/>
    <p:sldId id="332" r:id="rId41"/>
    <p:sldId id="372" r:id="rId42"/>
    <p:sldId id="333" r:id="rId43"/>
    <p:sldId id="373" r:id="rId44"/>
    <p:sldId id="339" r:id="rId45"/>
    <p:sldId id="374" r:id="rId46"/>
    <p:sldId id="344" r:id="rId47"/>
    <p:sldId id="375" r:id="rId48"/>
    <p:sldId id="346" r:id="rId49"/>
    <p:sldId id="376" r:id="rId50"/>
    <p:sldId id="347" r:id="rId51"/>
    <p:sldId id="377" r:id="rId52"/>
    <p:sldId id="348" r:id="rId53"/>
    <p:sldId id="378" r:id="rId54"/>
    <p:sldId id="349" r:id="rId55"/>
    <p:sldId id="379" r:id="rId56"/>
    <p:sldId id="350" r:id="rId57"/>
    <p:sldId id="380" r:id="rId58"/>
    <p:sldId id="351" r:id="rId59"/>
    <p:sldId id="381" r:id="rId60"/>
    <p:sldId id="352" r:id="rId61"/>
    <p:sldId id="383" r:id="rId62"/>
    <p:sldId id="353" r:id="rId63"/>
    <p:sldId id="384" r:id="rId64"/>
    <p:sldId id="354" r:id="rId65"/>
    <p:sldId id="385" r:id="rId66"/>
    <p:sldId id="355" r:id="rId67"/>
    <p:sldId id="386" r:id="rId68"/>
    <p:sldId id="387" r:id="rId69"/>
    <p:sldId id="356" r:id="rId70"/>
    <p:sldId id="328" r:id="rId71"/>
    <p:sldId id="330" r:id="rId72"/>
    <p:sldId id="314" r:id="rId73"/>
  </p:sldIdLst>
  <p:sldSz cx="12188825" cy="6858000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4" autoAdjust="0"/>
    <p:restoredTop sz="94629" autoAdjust="0"/>
  </p:normalViewPr>
  <p:slideViewPr>
    <p:cSldViewPr showGuides="1">
      <p:cViewPr varScale="1">
        <p:scale>
          <a:sx n="120" d="100"/>
          <a:sy n="120" d="100"/>
        </p:scale>
        <p:origin x="192" y="9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gs" Target="tags/tag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9AD8E6-548B-4E0E-8E04-9D2B0143EFBF}" type="doc">
      <dgm:prSet loTypeId="urn:microsoft.com/office/officeart/2005/8/layout/cycle7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83AB3136-A755-4283-91B0-B9D1A8493364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6487A645-4AD9-4D8E-9A38-B98C22783050}" type="parTrans" cxnId="{E2CBA983-0EF8-40DF-957B-74678FE53C2F}">
      <dgm:prSet/>
      <dgm:spPr/>
      <dgm:t>
        <a:bodyPr/>
        <a:lstStyle/>
        <a:p>
          <a:endParaRPr lang="en-US"/>
        </a:p>
      </dgm:t>
    </dgm:pt>
    <dgm:pt modelId="{7F796906-0104-474A-AF36-65337018620D}" type="sibTrans" cxnId="{E2CBA983-0EF8-40DF-957B-74678FE53C2F}">
      <dgm:prSet/>
      <dgm:spPr/>
      <dgm:t>
        <a:bodyPr/>
        <a:lstStyle/>
        <a:p>
          <a:endParaRPr lang="en-US"/>
        </a:p>
      </dgm:t>
    </dgm:pt>
    <dgm:pt modelId="{E9B73056-3E75-48D0-8969-A8B19D9AB445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960C2AF0-44C4-4F85-88AF-B4D1DC88E72D}" type="parTrans" cxnId="{D6B134A1-9780-48A9-860D-F1E0FABAC0E1}">
      <dgm:prSet/>
      <dgm:spPr/>
      <dgm:t>
        <a:bodyPr/>
        <a:lstStyle/>
        <a:p>
          <a:endParaRPr lang="en-US"/>
        </a:p>
      </dgm:t>
    </dgm:pt>
    <dgm:pt modelId="{5A47048E-09D3-4A90-ADF6-9705ECC18F31}" type="sibTrans" cxnId="{D6B134A1-9780-48A9-860D-F1E0FABAC0E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AF1C23BB-487D-4997-A716-8402BB1D0587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90C7F697-7E72-482C-AB54-0AE91A720AA8}" type="parTrans" cxnId="{A31E78F7-1AA6-4F5B-AE66-B491E2A32961}">
      <dgm:prSet/>
      <dgm:spPr/>
      <dgm:t>
        <a:bodyPr/>
        <a:lstStyle/>
        <a:p>
          <a:endParaRPr lang="en-US"/>
        </a:p>
      </dgm:t>
    </dgm:pt>
    <dgm:pt modelId="{0BA4D528-4ABB-41F4-9E97-8D65EA7EFDE6}" type="sibTrans" cxnId="{A31E78F7-1AA6-4F5B-AE66-B491E2A32961}">
      <dgm:prSet/>
      <dgm:spPr/>
      <dgm:t>
        <a:bodyPr/>
        <a:lstStyle/>
        <a:p>
          <a:endParaRPr lang="en-US"/>
        </a:p>
      </dgm:t>
    </dgm:pt>
    <dgm:pt modelId="{6C591D7D-33EA-45DE-8DDA-706CF91A81B1}" type="pres">
      <dgm:prSet presAssocID="{1F9AD8E6-548B-4E0E-8E04-9D2B0143EFBF}" presName="Name0" presStyleCnt="0">
        <dgm:presLayoutVars>
          <dgm:dir/>
          <dgm:resizeHandles val="exact"/>
        </dgm:presLayoutVars>
      </dgm:prSet>
      <dgm:spPr/>
    </dgm:pt>
    <dgm:pt modelId="{64D01CBC-B9A8-4D9C-89B2-CCD0BDED8211}" type="pres">
      <dgm:prSet presAssocID="{83AB3136-A755-4283-91B0-B9D1A8493364}" presName="node" presStyleLbl="node1" presStyleIdx="0" presStyleCnt="3">
        <dgm:presLayoutVars>
          <dgm:bulletEnabled val="1"/>
        </dgm:presLayoutVars>
      </dgm:prSet>
      <dgm:spPr/>
    </dgm:pt>
    <dgm:pt modelId="{24E8A4B7-3223-4574-8B97-A7A2E0DFBA8E}" type="pres">
      <dgm:prSet presAssocID="{7F796906-0104-474A-AF36-65337018620D}" presName="sibTrans" presStyleLbl="sibTrans2D1" presStyleIdx="0" presStyleCnt="3"/>
      <dgm:spPr/>
    </dgm:pt>
    <dgm:pt modelId="{96848F2A-BA8F-4273-BEF4-85A7AB24EF55}" type="pres">
      <dgm:prSet presAssocID="{7F796906-0104-474A-AF36-65337018620D}" presName="connectorText" presStyleLbl="sibTrans2D1" presStyleIdx="0" presStyleCnt="3"/>
      <dgm:spPr/>
    </dgm:pt>
    <dgm:pt modelId="{B9D0C292-F22E-4B05-B9CF-007139146795}" type="pres">
      <dgm:prSet presAssocID="{E9B73056-3E75-48D0-8969-A8B19D9AB445}" presName="node" presStyleLbl="node1" presStyleIdx="1" presStyleCnt="3">
        <dgm:presLayoutVars>
          <dgm:bulletEnabled val="1"/>
        </dgm:presLayoutVars>
      </dgm:prSet>
      <dgm:spPr/>
    </dgm:pt>
    <dgm:pt modelId="{E2387AB5-950B-4169-90F3-9CA94F5F6A72}" type="pres">
      <dgm:prSet presAssocID="{5A47048E-09D3-4A90-ADF6-9705ECC18F31}" presName="sibTrans" presStyleLbl="sibTrans2D1" presStyleIdx="1" presStyleCnt="3"/>
      <dgm:spPr/>
    </dgm:pt>
    <dgm:pt modelId="{E697D8B9-6B50-448C-9D70-7550317B4F1D}" type="pres">
      <dgm:prSet presAssocID="{5A47048E-09D3-4A90-ADF6-9705ECC18F31}" presName="connectorText" presStyleLbl="sibTrans2D1" presStyleIdx="1" presStyleCnt="3"/>
      <dgm:spPr/>
    </dgm:pt>
    <dgm:pt modelId="{6AB068A0-4233-4106-B324-64E3EBD18802}" type="pres">
      <dgm:prSet presAssocID="{AF1C23BB-487D-4997-A716-8402BB1D0587}" presName="node" presStyleLbl="node1" presStyleIdx="2" presStyleCnt="3">
        <dgm:presLayoutVars>
          <dgm:bulletEnabled val="1"/>
        </dgm:presLayoutVars>
      </dgm:prSet>
      <dgm:spPr/>
    </dgm:pt>
    <dgm:pt modelId="{F407A0FB-B42B-49DE-9870-BBFA4DC8AAB2}" type="pres">
      <dgm:prSet presAssocID="{0BA4D528-4ABB-41F4-9E97-8D65EA7EFDE6}" presName="sibTrans" presStyleLbl="sibTrans2D1" presStyleIdx="2" presStyleCnt="3"/>
      <dgm:spPr/>
    </dgm:pt>
    <dgm:pt modelId="{93EBB1E5-D1D5-4E04-8592-95E19867573F}" type="pres">
      <dgm:prSet presAssocID="{0BA4D528-4ABB-41F4-9E97-8D65EA7EFDE6}" presName="connectorText" presStyleLbl="sibTrans2D1" presStyleIdx="2" presStyleCnt="3"/>
      <dgm:spPr/>
    </dgm:pt>
  </dgm:ptLst>
  <dgm:cxnLst>
    <dgm:cxn modelId="{1D77957B-DBF4-461E-9ECD-564BF4BA634D}" type="presOf" srcId="{0BA4D528-4ABB-41F4-9E97-8D65EA7EFDE6}" destId="{93EBB1E5-D1D5-4E04-8592-95E19867573F}" srcOrd="1" destOrd="0" presId="urn:microsoft.com/office/officeart/2005/8/layout/cycle7"/>
    <dgm:cxn modelId="{4B3191E8-2E50-4C9E-9FC7-CE932C59A9E5}" type="presOf" srcId="{5A47048E-09D3-4A90-ADF6-9705ECC18F31}" destId="{E697D8B9-6B50-448C-9D70-7550317B4F1D}" srcOrd="1" destOrd="0" presId="urn:microsoft.com/office/officeart/2005/8/layout/cycle7"/>
    <dgm:cxn modelId="{33EBC213-0EB7-4B6A-98A8-17DEBA81E005}" type="presOf" srcId="{83AB3136-A755-4283-91B0-B9D1A8493364}" destId="{64D01CBC-B9A8-4D9C-89B2-CCD0BDED8211}" srcOrd="0" destOrd="0" presId="urn:microsoft.com/office/officeart/2005/8/layout/cycle7"/>
    <dgm:cxn modelId="{A31E78F7-1AA6-4F5B-AE66-B491E2A32961}" srcId="{1F9AD8E6-548B-4E0E-8E04-9D2B0143EFBF}" destId="{AF1C23BB-487D-4997-A716-8402BB1D0587}" srcOrd="2" destOrd="0" parTransId="{90C7F697-7E72-482C-AB54-0AE91A720AA8}" sibTransId="{0BA4D528-4ABB-41F4-9E97-8D65EA7EFDE6}"/>
    <dgm:cxn modelId="{BFFC8453-C35F-459F-B5CD-480CD57873B6}" type="presOf" srcId="{0BA4D528-4ABB-41F4-9E97-8D65EA7EFDE6}" destId="{F407A0FB-B42B-49DE-9870-BBFA4DC8AAB2}" srcOrd="0" destOrd="0" presId="urn:microsoft.com/office/officeart/2005/8/layout/cycle7"/>
    <dgm:cxn modelId="{253F8790-AFA0-4219-9F91-863DE0F65FBD}" type="presOf" srcId="{E9B73056-3E75-48D0-8969-A8B19D9AB445}" destId="{B9D0C292-F22E-4B05-B9CF-007139146795}" srcOrd="0" destOrd="0" presId="urn:microsoft.com/office/officeart/2005/8/layout/cycle7"/>
    <dgm:cxn modelId="{D6B134A1-9780-48A9-860D-F1E0FABAC0E1}" srcId="{1F9AD8E6-548B-4E0E-8E04-9D2B0143EFBF}" destId="{E9B73056-3E75-48D0-8969-A8B19D9AB445}" srcOrd="1" destOrd="0" parTransId="{960C2AF0-44C4-4F85-88AF-B4D1DC88E72D}" sibTransId="{5A47048E-09D3-4A90-ADF6-9705ECC18F31}"/>
    <dgm:cxn modelId="{DE70AD35-04CC-4BC8-B4B7-51E53BE81B5D}" type="presOf" srcId="{7F796906-0104-474A-AF36-65337018620D}" destId="{24E8A4B7-3223-4574-8B97-A7A2E0DFBA8E}" srcOrd="0" destOrd="0" presId="urn:microsoft.com/office/officeart/2005/8/layout/cycle7"/>
    <dgm:cxn modelId="{5A73FCAC-06CA-4E67-B6E2-C4F6915B0DBA}" type="presOf" srcId="{7F796906-0104-474A-AF36-65337018620D}" destId="{96848F2A-BA8F-4273-BEF4-85A7AB24EF55}" srcOrd="1" destOrd="0" presId="urn:microsoft.com/office/officeart/2005/8/layout/cycle7"/>
    <dgm:cxn modelId="{E2CBA983-0EF8-40DF-957B-74678FE53C2F}" srcId="{1F9AD8E6-548B-4E0E-8E04-9D2B0143EFBF}" destId="{83AB3136-A755-4283-91B0-B9D1A8493364}" srcOrd="0" destOrd="0" parTransId="{6487A645-4AD9-4D8E-9A38-B98C22783050}" sibTransId="{7F796906-0104-474A-AF36-65337018620D}"/>
    <dgm:cxn modelId="{D22A9D23-5A24-4390-A761-BD21A5B03F63}" type="presOf" srcId="{5A47048E-09D3-4A90-ADF6-9705ECC18F31}" destId="{E2387AB5-950B-4169-90F3-9CA94F5F6A72}" srcOrd="0" destOrd="0" presId="urn:microsoft.com/office/officeart/2005/8/layout/cycle7"/>
    <dgm:cxn modelId="{6BD389EB-F890-4F36-BE2E-6EC96E2943D6}" type="presOf" srcId="{AF1C23BB-487D-4997-A716-8402BB1D0587}" destId="{6AB068A0-4233-4106-B324-64E3EBD18802}" srcOrd="0" destOrd="0" presId="urn:microsoft.com/office/officeart/2005/8/layout/cycle7"/>
    <dgm:cxn modelId="{82E6CA2B-923C-4AFC-B96E-A82EA5E845C6}" type="presOf" srcId="{1F9AD8E6-548B-4E0E-8E04-9D2B0143EFBF}" destId="{6C591D7D-33EA-45DE-8DDA-706CF91A81B1}" srcOrd="0" destOrd="0" presId="urn:microsoft.com/office/officeart/2005/8/layout/cycle7"/>
    <dgm:cxn modelId="{86B58BA7-2FD2-48A2-8998-94D1133453C2}" type="presParOf" srcId="{6C591D7D-33EA-45DE-8DDA-706CF91A81B1}" destId="{64D01CBC-B9A8-4D9C-89B2-CCD0BDED8211}" srcOrd="0" destOrd="0" presId="urn:microsoft.com/office/officeart/2005/8/layout/cycle7"/>
    <dgm:cxn modelId="{FD5B14D3-6E90-425D-B627-A23D54F45DF0}" type="presParOf" srcId="{6C591D7D-33EA-45DE-8DDA-706CF91A81B1}" destId="{24E8A4B7-3223-4574-8B97-A7A2E0DFBA8E}" srcOrd="1" destOrd="0" presId="urn:microsoft.com/office/officeart/2005/8/layout/cycle7"/>
    <dgm:cxn modelId="{373D6DFF-BA0B-4FE7-A7BB-356660CD1C6C}" type="presParOf" srcId="{24E8A4B7-3223-4574-8B97-A7A2E0DFBA8E}" destId="{96848F2A-BA8F-4273-BEF4-85A7AB24EF55}" srcOrd="0" destOrd="0" presId="urn:microsoft.com/office/officeart/2005/8/layout/cycle7"/>
    <dgm:cxn modelId="{DCB284C8-9F8D-4B93-ACD9-A17CEA5A1194}" type="presParOf" srcId="{6C591D7D-33EA-45DE-8DDA-706CF91A81B1}" destId="{B9D0C292-F22E-4B05-B9CF-007139146795}" srcOrd="2" destOrd="0" presId="urn:microsoft.com/office/officeart/2005/8/layout/cycle7"/>
    <dgm:cxn modelId="{37B6DBAD-AB98-4D3E-B49F-8836D05E7EF1}" type="presParOf" srcId="{6C591D7D-33EA-45DE-8DDA-706CF91A81B1}" destId="{E2387AB5-950B-4169-90F3-9CA94F5F6A72}" srcOrd="3" destOrd="0" presId="urn:microsoft.com/office/officeart/2005/8/layout/cycle7"/>
    <dgm:cxn modelId="{F4360318-F540-45A3-BFE0-B1250505395D}" type="presParOf" srcId="{E2387AB5-950B-4169-90F3-9CA94F5F6A72}" destId="{E697D8B9-6B50-448C-9D70-7550317B4F1D}" srcOrd="0" destOrd="0" presId="urn:microsoft.com/office/officeart/2005/8/layout/cycle7"/>
    <dgm:cxn modelId="{54059B04-0E18-4385-A0A2-5BC4703F38FB}" type="presParOf" srcId="{6C591D7D-33EA-45DE-8DDA-706CF91A81B1}" destId="{6AB068A0-4233-4106-B324-64E3EBD18802}" srcOrd="4" destOrd="0" presId="urn:microsoft.com/office/officeart/2005/8/layout/cycle7"/>
    <dgm:cxn modelId="{47DF61D3-0BCF-41DC-97E3-99C5A714D946}" type="presParOf" srcId="{6C591D7D-33EA-45DE-8DDA-706CF91A81B1}" destId="{F407A0FB-B42B-49DE-9870-BBFA4DC8AAB2}" srcOrd="5" destOrd="0" presId="urn:microsoft.com/office/officeart/2005/8/layout/cycle7"/>
    <dgm:cxn modelId="{6714EC6D-E702-46F1-9213-A74B1FE76C36}" type="presParOf" srcId="{F407A0FB-B42B-49DE-9870-BBFA4DC8AAB2}" destId="{93EBB1E5-D1D5-4E04-8592-95E19867573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059734"/>
            <a:satOff val="24125"/>
            <a:lumOff val="10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ParticipantService</a:t>
          </a:r>
          <a:endParaRPr lang="en-US" sz="16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ParticipantDAL</a:t>
          </a:r>
          <a:endParaRPr lang="en-US" sz="16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01CBC-B9A8-4D9C-89B2-CCD0BDED8211}">
      <dsp:nvSpPr>
        <dsp:cNvPr id="0" name=""/>
        <dsp:cNvSpPr/>
      </dsp:nvSpPr>
      <dsp:spPr>
        <a:xfrm>
          <a:off x="1727973" y="744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Controller</a:t>
          </a:r>
        </a:p>
      </dsp:txBody>
      <dsp:txXfrm>
        <a:off x="1750253" y="23024"/>
        <a:ext cx="1476834" cy="716137"/>
      </dsp:txXfrm>
    </dsp:sp>
    <dsp:sp modelId="{24E8A4B7-3223-4574-8B97-A7A2E0DFBA8E}">
      <dsp:nvSpPr>
        <dsp:cNvPr id="0" name=""/>
        <dsp:cNvSpPr/>
      </dsp:nvSpPr>
      <dsp:spPr>
        <a:xfrm rot="3600000">
          <a:off x="2720499" y="1335492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00372" y="1388741"/>
        <a:ext cx="632356" cy="159745"/>
      </dsp:txXfrm>
    </dsp:sp>
    <dsp:sp modelId="{B9D0C292-F22E-4B05-B9CF-007139146795}">
      <dsp:nvSpPr>
        <dsp:cNvPr id="0" name=""/>
        <dsp:cNvSpPr/>
      </dsp:nvSpPr>
      <dsp:spPr>
        <a:xfrm>
          <a:off x="2983734" y="2175786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View</a:t>
          </a:r>
        </a:p>
      </dsp:txBody>
      <dsp:txXfrm>
        <a:off x="3006014" y="2198066"/>
        <a:ext cx="1476834" cy="716137"/>
      </dsp:txXfrm>
    </dsp:sp>
    <dsp:sp modelId="{E2387AB5-950B-4169-90F3-9CA94F5F6A72}">
      <dsp:nvSpPr>
        <dsp:cNvPr id="0" name=""/>
        <dsp:cNvSpPr/>
      </dsp:nvSpPr>
      <dsp:spPr>
        <a:xfrm rot="10800000">
          <a:off x="2092619" y="2423013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172492" y="2476262"/>
        <a:ext cx="632356" cy="159745"/>
      </dsp:txXfrm>
    </dsp:sp>
    <dsp:sp modelId="{6AB068A0-4233-4106-B324-64E3EBD18802}">
      <dsp:nvSpPr>
        <dsp:cNvPr id="0" name=""/>
        <dsp:cNvSpPr/>
      </dsp:nvSpPr>
      <dsp:spPr>
        <a:xfrm>
          <a:off x="472212" y="2175786"/>
          <a:ext cx="1521394" cy="76069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</a:t>
          </a:r>
        </a:p>
      </dsp:txBody>
      <dsp:txXfrm>
        <a:off x="494492" y="2198066"/>
        <a:ext cx="1476834" cy="716137"/>
      </dsp:txXfrm>
    </dsp:sp>
    <dsp:sp modelId="{F407A0FB-B42B-49DE-9870-BBFA4DC8AAB2}">
      <dsp:nvSpPr>
        <dsp:cNvPr id="0" name=""/>
        <dsp:cNvSpPr/>
      </dsp:nvSpPr>
      <dsp:spPr>
        <a:xfrm rot="18000000">
          <a:off x="1464738" y="1335492"/>
          <a:ext cx="792102" cy="26624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22779"/>
            <a:satOff val="0"/>
            <a:lumOff val="260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44611" y="1388741"/>
        <a:ext cx="632356" cy="15974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9/13/2016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9/13/2016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6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1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41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5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1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05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3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en.wikipedia.org/wiki/Constru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myapp/index.cfm/Participan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myapp/index.cfm/Participan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andit.com/" TargetMode="External"/><Relationship Id="rId2" Type="http://schemas.openxmlformats.org/officeDocument/2006/relationships/hyperlink" Target="https://acrobat.adobe.com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cfclick/CFSummit2016" TargetMode="External"/><Relationship Id="rId4" Type="http://schemas.openxmlformats.org/officeDocument/2006/relationships/hyperlink" Target="http://developers.itextpdf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to Answer</a:t>
            </a: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608012" y="2057400"/>
            <a:ext cx="441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How to design my business entities?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Normalize Backend (database) SQL/No SQL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not overwhelm your OOP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Generate Table Objects / DAO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Do I need services/API?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serve somewhere else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make your application loosely coupled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 for else</a:t>
            </a:r>
          </a:p>
          <a:p>
            <a:pPr lvl="1" algn="l"/>
            <a:endParaRPr lang="en-US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6645562" y="2057400"/>
            <a:ext cx="441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Do I need framework?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Yes (period)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demo proof of concepts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embarrass yourself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How to make my code cleaner?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Follow one coding standers and be consistence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Write comments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Clean up your code</a:t>
            </a:r>
          </a:p>
          <a:p>
            <a:pPr lvl="1" algn="l"/>
            <a:endParaRPr lang="en-US" dirty="0"/>
          </a:p>
          <a:p>
            <a:pPr marL="799963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Understanding Software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2" y="9144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61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Architect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12" y="1828800"/>
            <a:ext cx="975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608012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</a:rPr>
              <a:t>Facts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6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41056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863" y="2546302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1863" y="48006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Software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28800"/>
            <a:ext cx="1752600" cy="2450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79469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12" y="5257800"/>
            <a:ext cx="8151813" cy="132521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Crafting ColdFusion </a:t>
            </a:r>
          </a:p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Applications Like An Architect</a:t>
            </a:r>
          </a:p>
        </p:txBody>
      </p:sp>
    </p:spTree>
    <p:extLst>
      <p:ext uri="{BB962C8B-B14F-4D97-AF65-F5344CB8AC3E}">
        <p14:creationId xmlns:p14="http://schemas.microsoft.com/office/powerpoint/2010/main" val="335326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8613" y="1866900"/>
            <a:ext cx="441959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46812" y="1857292"/>
            <a:ext cx="4419600" cy="581108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Application servers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51" y="2324100"/>
            <a:ext cx="4011837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5908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Let us convert the room to ColdFusion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17873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484598" y="2971800"/>
            <a:ext cx="4826037" cy="3048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691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989012" y="2438401"/>
            <a:ext cx="4495799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Shirak Avakian</a:t>
            </a:r>
          </a:p>
          <a:p>
            <a:pPr algn="l"/>
            <a:r>
              <a:rPr lang="en-US" sz="2800" dirty="0"/>
              <a:t>Enterprise Solution Architect</a:t>
            </a:r>
          </a:p>
          <a:p>
            <a:pPr algn="l"/>
            <a:r>
              <a:rPr lang="en-US" sz="2800" dirty="0"/>
              <a:t>QBI LLC</a:t>
            </a:r>
          </a:p>
          <a:p>
            <a:pPr algn="l"/>
            <a:r>
              <a:rPr lang="en-US" sz="2800" dirty="0">
                <a:hlinkClick r:id="rId2"/>
              </a:rPr>
              <a:t>shirakavakian@gmail.com</a:t>
            </a:r>
            <a:endParaRPr lang="en-US" sz="2800" dirty="0"/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shirakavakian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695729" y="2057400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998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graphicFrame>
        <p:nvGraphicFramePr>
          <p:cNvPr id="9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7179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8" name="Right Bracket 17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ket 18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33045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343025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812" y="1905000"/>
            <a:ext cx="49588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Repository/Database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OOP (Object Oriented Programing)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SOA (Service Oriented Architect)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90973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31" y="1752600"/>
            <a:ext cx="6296277" cy="4052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7" name="Rectangle 36"/>
          <p:cNvSpPr/>
          <p:nvPr/>
        </p:nvSpPr>
        <p:spPr>
          <a:xfrm>
            <a:off x="5692708" y="1888718"/>
            <a:ext cx="6092348" cy="315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92708" y="2331026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55612" y="1888718"/>
            <a:ext cx="457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or simply </a:t>
            </a:r>
            <a:r>
              <a:rPr lang="en-US" b="1" dirty="0"/>
              <a:t>normalization</a:t>
            </a:r>
            <a:r>
              <a:rPr lang="en-US" dirty="0"/>
              <a:t>, is the process of organizing the columns (attributes) and tables (relations) of 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634" y="895290"/>
            <a:ext cx="3358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1- Database/Repository 1 of 3</a:t>
            </a:r>
          </a:p>
        </p:txBody>
      </p:sp>
    </p:spTree>
    <p:extLst>
      <p:ext uri="{BB962C8B-B14F-4D97-AF65-F5344CB8AC3E}">
        <p14:creationId xmlns:p14="http://schemas.microsoft.com/office/powerpoint/2010/main" val="124314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3-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997416"/>
            <a:ext cx="5983449" cy="42753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608012" y="2027795"/>
            <a:ext cx="3971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1- Normalize your database</a:t>
            </a:r>
          </a:p>
          <a:p>
            <a:pPr lvl="1"/>
            <a:r>
              <a:rPr lang="en-US" dirty="0"/>
              <a:t>2- Create separate SQL authentication</a:t>
            </a:r>
          </a:p>
          <a:p>
            <a:pPr lvl="1"/>
            <a:r>
              <a:rPr lang="en-US" dirty="0"/>
              <a:t>3- Create schemas</a:t>
            </a:r>
          </a:p>
          <a:p>
            <a:pPr lvl="1"/>
            <a:r>
              <a:rPr lang="en-US" dirty="0"/>
              <a:t>4-Create user defined type</a:t>
            </a:r>
          </a:p>
          <a:p>
            <a:pPr lvl="1"/>
            <a:r>
              <a:rPr lang="en-US" dirty="0"/>
              <a:t>5- Use Store procedures &amp; views</a:t>
            </a:r>
          </a:p>
          <a:p>
            <a:pPr lvl="1"/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pPr lvl="1"/>
            <a:r>
              <a:rPr lang="en-US" dirty="0"/>
              <a:t>7- Don’t use plural form for tables names</a:t>
            </a:r>
          </a:p>
          <a:p>
            <a:pPr lvl="1"/>
            <a:r>
              <a:rPr lang="en-US" dirty="0"/>
              <a:t>8- Always create diagrams</a:t>
            </a:r>
          </a:p>
          <a:p>
            <a:pPr lvl="1"/>
            <a:r>
              <a:rPr lang="en-US" dirty="0"/>
              <a:t>9- Use constrains &amp; foreign key’s</a:t>
            </a:r>
          </a:p>
          <a:p>
            <a:pPr lvl="1"/>
            <a:r>
              <a:rPr lang="en-US" dirty="0"/>
              <a:t>10- Use SQL Identity Increment</a:t>
            </a:r>
          </a:p>
          <a:p>
            <a:pPr lvl="1"/>
            <a:r>
              <a:rPr lang="en-US" dirty="0"/>
              <a:t>11- Define your primary keys</a:t>
            </a:r>
          </a:p>
          <a:p>
            <a:pPr lvl="1"/>
            <a:r>
              <a:rPr lang="en-US" dirty="0"/>
              <a:t>12- Always have common fields (columns)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928" y="1643529"/>
            <a:ext cx="3276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</a:rPr>
              <a:t>Database Best 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44634" y="895290"/>
            <a:ext cx="3358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1- Database/Repository 2 of 3</a:t>
            </a:r>
          </a:p>
        </p:txBody>
      </p:sp>
    </p:spTree>
    <p:extLst>
      <p:ext uri="{BB962C8B-B14F-4D97-AF65-F5344CB8AC3E}">
        <p14:creationId xmlns:p14="http://schemas.microsoft.com/office/powerpoint/2010/main" val="29085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1" y="2258514"/>
            <a:ext cx="2551015" cy="2438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8" y="1860715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875" y="2202448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1" y="2571780"/>
            <a:ext cx="3677010" cy="244529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422883" y="3427973"/>
            <a:ext cx="3603722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75" y="3276600"/>
            <a:ext cx="3970448" cy="24452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3283" y="281940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1 of 4</a:t>
            </a:r>
          </a:p>
        </p:txBody>
      </p:sp>
    </p:spTree>
    <p:extLst>
      <p:ext uri="{BB962C8B-B14F-4D97-AF65-F5344CB8AC3E}">
        <p14:creationId xmlns:p14="http://schemas.microsoft.com/office/powerpoint/2010/main" val="5148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32898" y="1664732"/>
            <a:ext cx="577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0"/>
              </a:rPr>
              <a:t>DAO (Data Access Object) vs DAL (Data Access Layer)</a:t>
            </a:r>
            <a:endParaRPr lang="en-US" b="1" dirty="0">
              <a:ln w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0" y="3030813"/>
            <a:ext cx="3733800" cy="24452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7895" y="269385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9554" y="2285132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90" y="2654464"/>
            <a:ext cx="6435892" cy="2906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8220" y="5565074"/>
            <a:ext cx="3432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No Inheritance</a:t>
            </a:r>
          </a:p>
          <a:p>
            <a:r>
              <a:rPr lang="en-US" sz="1600" dirty="0"/>
              <a:t>2- Represent single table</a:t>
            </a:r>
          </a:p>
          <a:p>
            <a:r>
              <a:rPr lang="en-US" sz="1600" dirty="0"/>
              <a:t>3- No Injectors</a:t>
            </a:r>
          </a:p>
          <a:p>
            <a:r>
              <a:rPr lang="en-US" sz="1600" dirty="0"/>
              <a:t>4-Output array of table object or query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40382" y="5594225"/>
            <a:ext cx="5487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Inheritance</a:t>
            </a:r>
          </a:p>
          <a:p>
            <a:r>
              <a:rPr lang="en-US" sz="1600" dirty="0"/>
              <a:t>2- Represent multiple table</a:t>
            </a:r>
          </a:p>
          <a:p>
            <a:r>
              <a:rPr lang="en-US" sz="1600" dirty="0"/>
              <a:t>3- Injectors</a:t>
            </a:r>
          </a:p>
          <a:p>
            <a:r>
              <a:rPr lang="en-US" sz="1600" dirty="0"/>
              <a:t>4-Output array of Business entities or Procedure </a:t>
            </a:r>
            <a:r>
              <a:rPr lang="en-US" sz="1600" dirty="0" err="1"/>
              <a:t>struct</a:t>
            </a:r>
            <a:r>
              <a:rPr lang="en-US" sz="1600" dirty="0"/>
              <a:t> or query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2 of 4</a:t>
            </a:r>
          </a:p>
        </p:txBody>
      </p:sp>
    </p:spTree>
    <p:extLst>
      <p:ext uri="{BB962C8B-B14F-4D97-AF65-F5344CB8AC3E}">
        <p14:creationId xmlns:p14="http://schemas.microsoft.com/office/powerpoint/2010/main" val="36009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6" y="2667000"/>
            <a:ext cx="5289926" cy="3456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Oval 11"/>
          <p:cNvSpPr/>
          <p:nvPr/>
        </p:nvSpPr>
        <p:spPr>
          <a:xfrm>
            <a:off x="1067635" y="5321761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4749538"/>
            <a:ext cx="5943600" cy="1374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flipV="1">
            <a:off x="2094644" y="5105400"/>
            <a:ext cx="3694968" cy="432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1" y="2667000"/>
            <a:ext cx="4220213" cy="1675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 flipV="1">
            <a:off x="8151812" y="4191000"/>
            <a:ext cx="76200" cy="558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127" y="2010029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BusinessEntities</a:t>
            </a:r>
            <a:r>
              <a:rPr lang="en-US" dirty="0"/>
              <a:t> is predefined objects represent services return type.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3 of 4</a:t>
            </a:r>
          </a:p>
        </p:txBody>
      </p:sp>
    </p:spTree>
    <p:extLst>
      <p:ext uri="{BB962C8B-B14F-4D97-AF65-F5344CB8AC3E}">
        <p14:creationId xmlns:p14="http://schemas.microsoft.com/office/powerpoint/2010/main" val="29322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4 of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612" y="2711576"/>
            <a:ext cx="437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2569661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45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1 of 4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531" y="2079227"/>
            <a:ext cx="5144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905" y="3810000"/>
            <a:ext cx="5266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10" name="Content Placeholder 8" descr="Sample table with 3 columns, 4 rows" title="Tab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357255"/>
              </p:ext>
            </p:extLst>
          </p:nvPr>
        </p:nvGraphicFramePr>
        <p:xfrm>
          <a:off x="5865812" y="1981200"/>
          <a:ext cx="5791201" cy="44335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0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Subjects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Cover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93812" y="2895600"/>
            <a:ext cx="8915399" cy="175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Questions to answer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building architect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29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2 of 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5146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256202"/>
              </p:ext>
            </p:extLst>
          </p:nvPr>
        </p:nvGraphicFramePr>
        <p:xfrm>
          <a:off x="3808412" y="20896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2208212" y="47244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3"/>
          </p:cNvCxnSpPr>
          <p:nvPr/>
        </p:nvCxnSpPr>
        <p:spPr>
          <a:xfrm rot="10800000">
            <a:off x="2350842" y="41526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7812" y="647700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</a:rPr>
              <a:t>Classic Service Oriented Architect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23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3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Service Factory Oriented Architect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5" y="2286795"/>
            <a:ext cx="2066667" cy="4095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0437297" y="6568612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231205" y="1828799"/>
            <a:ext cx="5901808" cy="4516711"/>
            <a:chOff x="4231204" y="939925"/>
            <a:chExt cx="6282809" cy="5405586"/>
          </a:xfrm>
        </p:grpSpPr>
        <p:sp>
          <p:nvSpPr>
            <p:cNvPr id="30" name="Freeform 29"/>
            <p:cNvSpPr/>
            <p:nvPr/>
          </p:nvSpPr>
          <p:spPr>
            <a:xfrm rot="8432832">
              <a:off x="5241437" y="3742762"/>
              <a:ext cx="117834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178340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 rot="2264978">
              <a:off x="7585539" y="3736392"/>
              <a:ext cx="120224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20224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 rot="16270783">
              <a:off x="6729507" y="1966443"/>
              <a:ext cx="52873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2873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829913" y="2230754"/>
              <a:ext cx="2293608" cy="1137623"/>
            </a:xfrm>
            <a:custGeom>
              <a:avLst/>
              <a:gdLst>
                <a:gd name="connsiteX0" fmla="*/ 0 w 2293608"/>
                <a:gd name="connsiteY0" fmla="*/ 189608 h 1137623"/>
                <a:gd name="connsiteX1" fmla="*/ 189608 w 2293608"/>
                <a:gd name="connsiteY1" fmla="*/ 0 h 1137623"/>
                <a:gd name="connsiteX2" fmla="*/ 2104000 w 2293608"/>
                <a:gd name="connsiteY2" fmla="*/ 0 h 1137623"/>
                <a:gd name="connsiteX3" fmla="*/ 2293608 w 2293608"/>
                <a:gd name="connsiteY3" fmla="*/ 189608 h 1137623"/>
                <a:gd name="connsiteX4" fmla="*/ 2293608 w 2293608"/>
                <a:gd name="connsiteY4" fmla="*/ 948015 h 1137623"/>
                <a:gd name="connsiteX5" fmla="*/ 2104000 w 2293608"/>
                <a:gd name="connsiteY5" fmla="*/ 1137623 h 1137623"/>
                <a:gd name="connsiteX6" fmla="*/ 189608 w 2293608"/>
                <a:gd name="connsiteY6" fmla="*/ 1137623 h 1137623"/>
                <a:gd name="connsiteX7" fmla="*/ 0 w 2293608"/>
                <a:gd name="connsiteY7" fmla="*/ 948015 h 1137623"/>
                <a:gd name="connsiteX8" fmla="*/ 0 w 2293608"/>
                <a:gd name="connsiteY8" fmla="*/ 189608 h 113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3608" h="1137623">
                  <a:moveTo>
                    <a:pt x="0" y="189608"/>
                  </a:moveTo>
                  <a:cubicBezTo>
                    <a:pt x="0" y="84890"/>
                    <a:pt x="84890" y="0"/>
                    <a:pt x="189608" y="0"/>
                  </a:cubicBezTo>
                  <a:lnTo>
                    <a:pt x="2104000" y="0"/>
                  </a:lnTo>
                  <a:cubicBezTo>
                    <a:pt x="2208718" y="0"/>
                    <a:pt x="2293608" y="84890"/>
                    <a:pt x="2293608" y="189608"/>
                  </a:cubicBezTo>
                  <a:lnTo>
                    <a:pt x="2293608" y="948015"/>
                  </a:lnTo>
                  <a:cubicBezTo>
                    <a:pt x="2293608" y="1052733"/>
                    <a:pt x="2208718" y="1137623"/>
                    <a:pt x="2104000" y="1137623"/>
                  </a:cubicBezTo>
                  <a:lnTo>
                    <a:pt x="189608" y="1137623"/>
                  </a:lnTo>
                  <a:cubicBezTo>
                    <a:pt x="84890" y="1137623"/>
                    <a:pt x="0" y="1052733"/>
                    <a:pt x="0" y="948015"/>
                  </a:cubicBezTo>
                  <a:lnTo>
                    <a:pt x="0" y="1896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34" tIns="106334" rIns="106334" bIns="10633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Service Factory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68828" y="939925"/>
              <a:ext cx="1076672" cy="762207"/>
            </a:xfrm>
            <a:custGeom>
              <a:avLst/>
              <a:gdLst>
                <a:gd name="connsiteX0" fmla="*/ 0 w 1076672"/>
                <a:gd name="connsiteY0" fmla="*/ 127037 h 762207"/>
                <a:gd name="connsiteX1" fmla="*/ 127037 w 1076672"/>
                <a:gd name="connsiteY1" fmla="*/ 0 h 762207"/>
                <a:gd name="connsiteX2" fmla="*/ 949635 w 1076672"/>
                <a:gd name="connsiteY2" fmla="*/ 0 h 762207"/>
                <a:gd name="connsiteX3" fmla="*/ 1076672 w 1076672"/>
                <a:gd name="connsiteY3" fmla="*/ 127037 h 762207"/>
                <a:gd name="connsiteX4" fmla="*/ 1076672 w 1076672"/>
                <a:gd name="connsiteY4" fmla="*/ 635170 h 762207"/>
                <a:gd name="connsiteX5" fmla="*/ 949635 w 1076672"/>
                <a:gd name="connsiteY5" fmla="*/ 762207 h 762207"/>
                <a:gd name="connsiteX6" fmla="*/ 127037 w 1076672"/>
                <a:gd name="connsiteY6" fmla="*/ 762207 h 762207"/>
                <a:gd name="connsiteX7" fmla="*/ 0 w 1076672"/>
                <a:gd name="connsiteY7" fmla="*/ 635170 h 762207"/>
                <a:gd name="connsiteX8" fmla="*/ 0 w 1076672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672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49635" y="0"/>
                  </a:lnTo>
                  <a:cubicBezTo>
                    <a:pt x="1019796" y="0"/>
                    <a:pt x="1076672" y="56876"/>
                    <a:pt x="1076672" y="127037"/>
                  </a:cubicBezTo>
                  <a:lnTo>
                    <a:pt x="1076672" y="635170"/>
                  </a:lnTo>
                  <a:cubicBezTo>
                    <a:pt x="1076672" y="705331"/>
                    <a:pt x="1019796" y="762207"/>
                    <a:pt x="949635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/>
                <a:t>UI-Model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8315862" y="4104406"/>
              <a:ext cx="1676621" cy="762207"/>
            </a:xfrm>
            <a:custGeom>
              <a:avLst/>
              <a:gdLst>
                <a:gd name="connsiteX0" fmla="*/ 0 w 1676621"/>
                <a:gd name="connsiteY0" fmla="*/ 127037 h 762207"/>
                <a:gd name="connsiteX1" fmla="*/ 127037 w 1676621"/>
                <a:gd name="connsiteY1" fmla="*/ 0 h 762207"/>
                <a:gd name="connsiteX2" fmla="*/ 1549584 w 1676621"/>
                <a:gd name="connsiteY2" fmla="*/ 0 h 762207"/>
                <a:gd name="connsiteX3" fmla="*/ 1676621 w 1676621"/>
                <a:gd name="connsiteY3" fmla="*/ 127037 h 762207"/>
                <a:gd name="connsiteX4" fmla="*/ 1676621 w 1676621"/>
                <a:gd name="connsiteY4" fmla="*/ 635170 h 762207"/>
                <a:gd name="connsiteX5" fmla="*/ 1549584 w 1676621"/>
                <a:gd name="connsiteY5" fmla="*/ 762207 h 762207"/>
                <a:gd name="connsiteX6" fmla="*/ 127037 w 1676621"/>
                <a:gd name="connsiteY6" fmla="*/ 762207 h 762207"/>
                <a:gd name="connsiteX7" fmla="*/ 0 w 1676621"/>
                <a:gd name="connsiteY7" fmla="*/ 635170 h 762207"/>
                <a:gd name="connsiteX8" fmla="*/ 0 w 1676621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21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549584" y="0"/>
                  </a:lnTo>
                  <a:cubicBezTo>
                    <a:pt x="1619745" y="0"/>
                    <a:pt x="1676621" y="56876"/>
                    <a:pt x="1676621" y="127037"/>
                  </a:cubicBezTo>
                  <a:lnTo>
                    <a:pt x="1676621" y="635170"/>
                  </a:lnTo>
                  <a:cubicBezTo>
                    <a:pt x="1676621" y="705331"/>
                    <a:pt x="1619745" y="762207"/>
                    <a:pt x="1549584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ParticipantService</a:t>
              </a:r>
              <a:endParaRPr lang="en-US" sz="1400" kern="1200" dirty="0"/>
            </a:p>
          </p:txBody>
        </p:sp>
        <p:sp>
          <p:nvSpPr>
            <p:cNvPr id="36" name="Freeform 35"/>
            <p:cNvSpPr/>
            <p:nvPr/>
          </p:nvSpPr>
          <p:spPr>
            <a:xfrm rot="3627246">
              <a:off x="9167440" y="5214602"/>
              <a:ext cx="80000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80000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9447418" y="5562590"/>
              <a:ext cx="1066595" cy="762207"/>
            </a:xfrm>
            <a:custGeom>
              <a:avLst/>
              <a:gdLst>
                <a:gd name="connsiteX0" fmla="*/ 0 w 1066595"/>
                <a:gd name="connsiteY0" fmla="*/ 127037 h 762207"/>
                <a:gd name="connsiteX1" fmla="*/ 127037 w 1066595"/>
                <a:gd name="connsiteY1" fmla="*/ 0 h 762207"/>
                <a:gd name="connsiteX2" fmla="*/ 939558 w 1066595"/>
                <a:gd name="connsiteY2" fmla="*/ 0 h 762207"/>
                <a:gd name="connsiteX3" fmla="*/ 1066595 w 1066595"/>
                <a:gd name="connsiteY3" fmla="*/ 127037 h 762207"/>
                <a:gd name="connsiteX4" fmla="*/ 1066595 w 1066595"/>
                <a:gd name="connsiteY4" fmla="*/ 635170 h 762207"/>
                <a:gd name="connsiteX5" fmla="*/ 939558 w 1066595"/>
                <a:gd name="connsiteY5" fmla="*/ 762207 h 762207"/>
                <a:gd name="connsiteX6" fmla="*/ 127037 w 1066595"/>
                <a:gd name="connsiteY6" fmla="*/ 762207 h 762207"/>
                <a:gd name="connsiteX7" fmla="*/ 0 w 1066595"/>
                <a:gd name="connsiteY7" fmla="*/ 635170 h 762207"/>
                <a:gd name="connsiteX8" fmla="*/ 0 w 1066595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595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39558" y="0"/>
                  </a:lnTo>
                  <a:cubicBezTo>
                    <a:pt x="1009719" y="0"/>
                    <a:pt x="1066595" y="56876"/>
                    <a:pt x="1066595" y="127037"/>
                  </a:cubicBezTo>
                  <a:lnTo>
                    <a:pt x="1066595" y="635170"/>
                  </a:lnTo>
                  <a:cubicBezTo>
                    <a:pt x="1066595" y="705331"/>
                    <a:pt x="1009719" y="762207"/>
                    <a:pt x="939558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OtherDAL</a:t>
              </a:r>
              <a:endParaRPr lang="en-US" sz="1400" kern="1200" dirty="0"/>
            </a:p>
          </p:txBody>
        </p:sp>
        <p:sp>
          <p:nvSpPr>
            <p:cNvPr id="38" name="Freeform 37"/>
            <p:cNvSpPr/>
            <p:nvPr/>
          </p:nvSpPr>
          <p:spPr>
            <a:xfrm rot="6753670">
              <a:off x="8474430" y="5214605"/>
              <a:ext cx="75365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5365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 38"/>
            <p:cNvSpPr/>
            <p:nvPr/>
          </p:nvSpPr>
          <p:spPr>
            <a:xfrm>
              <a:off x="7873693" y="5562595"/>
              <a:ext cx="1349306" cy="762207"/>
            </a:xfrm>
            <a:custGeom>
              <a:avLst/>
              <a:gdLst>
                <a:gd name="connsiteX0" fmla="*/ 0 w 1349306"/>
                <a:gd name="connsiteY0" fmla="*/ 127037 h 762207"/>
                <a:gd name="connsiteX1" fmla="*/ 127037 w 1349306"/>
                <a:gd name="connsiteY1" fmla="*/ 0 h 762207"/>
                <a:gd name="connsiteX2" fmla="*/ 1222269 w 1349306"/>
                <a:gd name="connsiteY2" fmla="*/ 0 h 762207"/>
                <a:gd name="connsiteX3" fmla="*/ 1349306 w 1349306"/>
                <a:gd name="connsiteY3" fmla="*/ 127037 h 762207"/>
                <a:gd name="connsiteX4" fmla="*/ 1349306 w 1349306"/>
                <a:gd name="connsiteY4" fmla="*/ 635170 h 762207"/>
                <a:gd name="connsiteX5" fmla="*/ 1222269 w 1349306"/>
                <a:gd name="connsiteY5" fmla="*/ 762207 h 762207"/>
                <a:gd name="connsiteX6" fmla="*/ 127037 w 1349306"/>
                <a:gd name="connsiteY6" fmla="*/ 762207 h 762207"/>
                <a:gd name="connsiteX7" fmla="*/ 0 w 1349306"/>
                <a:gd name="connsiteY7" fmla="*/ 635170 h 762207"/>
                <a:gd name="connsiteX8" fmla="*/ 0 w 134930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30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22269" y="0"/>
                  </a:lnTo>
                  <a:cubicBezTo>
                    <a:pt x="1292430" y="0"/>
                    <a:pt x="1349306" y="56876"/>
                    <a:pt x="1349306" y="127037"/>
                  </a:cubicBezTo>
                  <a:lnTo>
                    <a:pt x="1349306" y="635170"/>
                  </a:lnTo>
                  <a:cubicBezTo>
                    <a:pt x="1349306" y="705331"/>
                    <a:pt x="1292430" y="762207"/>
                    <a:pt x="122226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ParticipantDAL</a:t>
              </a:r>
              <a:endParaRPr lang="en-US" sz="1400" kern="1200" dirty="0"/>
            </a:p>
          </p:txBody>
        </p:sp>
        <p:sp>
          <p:nvSpPr>
            <p:cNvPr id="40" name="Freeform 39"/>
            <p:cNvSpPr/>
            <p:nvPr/>
          </p:nvSpPr>
          <p:spPr>
            <a:xfrm rot="10275385">
              <a:off x="7527322" y="4674727"/>
              <a:ext cx="793149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93149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6399213" y="4441013"/>
              <a:ext cx="1132717" cy="762207"/>
            </a:xfrm>
            <a:custGeom>
              <a:avLst/>
              <a:gdLst>
                <a:gd name="connsiteX0" fmla="*/ 0 w 1132717"/>
                <a:gd name="connsiteY0" fmla="*/ 127037 h 762207"/>
                <a:gd name="connsiteX1" fmla="*/ 127037 w 1132717"/>
                <a:gd name="connsiteY1" fmla="*/ 0 h 762207"/>
                <a:gd name="connsiteX2" fmla="*/ 1005680 w 1132717"/>
                <a:gd name="connsiteY2" fmla="*/ 0 h 762207"/>
                <a:gd name="connsiteX3" fmla="*/ 1132717 w 1132717"/>
                <a:gd name="connsiteY3" fmla="*/ 127037 h 762207"/>
                <a:gd name="connsiteX4" fmla="*/ 1132717 w 1132717"/>
                <a:gd name="connsiteY4" fmla="*/ 635170 h 762207"/>
                <a:gd name="connsiteX5" fmla="*/ 1005680 w 1132717"/>
                <a:gd name="connsiteY5" fmla="*/ 762207 h 762207"/>
                <a:gd name="connsiteX6" fmla="*/ 127037 w 1132717"/>
                <a:gd name="connsiteY6" fmla="*/ 762207 h 762207"/>
                <a:gd name="connsiteX7" fmla="*/ 0 w 1132717"/>
                <a:gd name="connsiteY7" fmla="*/ 635170 h 762207"/>
                <a:gd name="connsiteX8" fmla="*/ 0 w 113271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271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05680" y="0"/>
                  </a:lnTo>
                  <a:cubicBezTo>
                    <a:pt x="1075841" y="0"/>
                    <a:pt x="1132717" y="56876"/>
                    <a:pt x="1132717" y="127037"/>
                  </a:cubicBezTo>
                  <a:lnTo>
                    <a:pt x="1132717" y="635170"/>
                  </a:lnTo>
                  <a:cubicBezTo>
                    <a:pt x="1132717" y="705331"/>
                    <a:pt x="1075841" y="762207"/>
                    <a:pt x="100568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688" tIns="67688" rIns="67688" bIns="6768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Validation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231204" y="4117145"/>
              <a:ext cx="1362766" cy="762207"/>
            </a:xfrm>
            <a:custGeom>
              <a:avLst/>
              <a:gdLst>
                <a:gd name="connsiteX0" fmla="*/ 0 w 1362766"/>
                <a:gd name="connsiteY0" fmla="*/ 127037 h 762207"/>
                <a:gd name="connsiteX1" fmla="*/ 127037 w 1362766"/>
                <a:gd name="connsiteY1" fmla="*/ 0 h 762207"/>
                <a:gd name="connsiteX2" fmla="*/ 1235729 w 1362766"/>
                <a:gd name="connsiteY2" fmla="*/ 0 h 762207"/>
                <a:gd name="connsiteX3" fmla="*/ 1362766 w 1362766"/>
                <a:gd name="connsiteY3" fmla="*/ 127037 h 762207"/>
                <a:gd name="connsiteX4" fmla="*/ 1362766 w 1362766"/>
                <a:gd name="connsiteY4" fmla="*/ 635170 h 762207"/>
                <a:gd name="connsiteX5" fmla="*/ 1235729 w 1362766"/>
                <a:gd name="connsiteY5" fmla="*/ 762207 h 762207"/>
                <a:gd name="connsiteX6" fmla="*/ 127037 w 1362766"/>
                <a:gd name="connsiteY6" fmla="*/ 762207 h 762207"/>
                <a:gd name="connsiteX7" fmla="*/ 0 w 1362766"/>
                <a:gd name="connsiteY7" fmla="*/ 635170 h 762207"/>
                <a:gd name="connsiteX8" fmla="*/ 0 w 136276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76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35729" y="0"/>
                  </a:lnTo>
                  <a:cubicBezTo>
                    <a:pt x="1305890" y="0"/>
                    <a:pt x="1362766" y="56876"/>
                    <a:pt x="1362766" y="127037"/>
                  </a:cubicBezTo>
                  <a:lnTo>
                    <a:pt x="1362766" y="635170"/>
                  </a:lnTo>
                  <a:cubicBezTo>
                    <a:pt x="1362766" y="705331"/>
                    <a:pt x="1305890" y="762207"/>
                    <a:pt x="123572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LectureService</a:t>
              </a:r>
              <a:endParaRPr lang="en-US" sz="1400" kern="1200" dirty="0"/>
            </a:p>
          </p:txBody>
        </p:sp>
        <p:sp>
          <p:nvSpPr>
            <p:cNvPr id="43" name="Freeform 42"/>
            <p:cNvSpPr/>
            <p:nvPr/>
          </p:nvSpPr>
          <p:spPr>
            <a:xfrm rot="3904051">
              <a:off x="4865228" y="5231328"/>
              <a:ext cx="776297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76297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5017583" y="5583304"/>
              <a:ext cx="1153167" cy="762207"/>
            </a:xfrm>
            <a:custGeom>
              <a:avLst/>
              <a:gdLst>
                <a:gd name="connsiteX0" fmla="*/ 0 w 1153167"/>
                <a:gd name="connsiteY0" fmla="*/ 127037 h 762207"/>
                <a:gd name="connsiteX1" fmla="*/ 127037 w 1153167"/>
                <a:gd name="connsiteY1" fmla="*/ 0 h 762207"/>
                <a:gd name="connsiteX2" fmla="*/ 1026130 w 1153167"/>
                <a:gd name="connsiteY2" fmla="*/ 0 h 762207"/>
                <a:gd name="connsiteX3" fmla="*/ 1153167 w 1153167"/>
                <a:gd name="connsiteY3" fmla="*/ 127037 h 762207"/>
                <a:gd name="connsiteX4" fmla="*/ 1153167 w 1153167"/>
                <a:gd name="connsiteY4" fmla="*/ 635170 h 762207"/>
                <a:gd name="connsiteX5" fmla="*/ 1026130 w 1153167"/>
                <a:gd name="connsiteY5" fmla="*/ 762207 h 762207"/>
                <a:gd name="connsiteX6" fmla="*/ 127037 w 1153167"/>
                <a:gd name="connsiteY6" fmla="*/ 762207 h 762207"/>
                <a:gd name="connsiteX7" fmla="*/ 0 w 1153167"/>
                <a:gd name="connsiteY7" fmla="*/ 635170 h 762207"/>
                <a:gd name="connsiteX8" fmla="*/ 0 w 115316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316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26130" y="0"/>
                  </a:lnTo>
                  <a:cubicBezTo>
                    <a:pt x="1096291" y="0"/>
                    <a:pt x="1153167" y="56876"/>
                    <a:pt x="1153167" y="127037"/>
                  </a:cubicBezTo>
                  <a:lnTo>
                    <a:pt x="1153167" y="635170"/>
                  </a:lnTo>
                  <a:cubicBezTo>
                    <a:pt x="1153167" y="705331"/>
                    <a:pt x="1096291" y="762207"/>
                    <a:pt x="102613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LectureDAL</a:t>
              </a:r>
              <a:endParaRPr lang="en-US" sz="1400" kern="12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516552" y="4833646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08412" y="26670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08412" y="41148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8412" y="55626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4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Package Oriented Architect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255096"/>
            <a:ext cx="2135270" cy="4220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7" name="Straight Connector 26"/>
          <p:cNvCxnSpPr/>
          <p:nvPr/>
        </p:nvCxnSpPr>
        <p:spPr>
          <a:xfrm>
            <a:off x="3904785" y="2839147"/>
            <a:ext cx="7415742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904785" y="4270595"/>
            <a:ext cx="7373034" cy="1798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0812" y="5562600"/>
            <a:ext cx="7373034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24059" y="652097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3212" y="1894512"/>
            <a:ext cx="6582129" cy="4598244"/>
            <a:chOff x="4084283" y="1364284"/>
            <a:chExt cx="5773736" cy="5416921"/>
          </a:xfrm>
        </p:grpSpPr>
        <p:sp>
          <p:nvSpPr>
            <p:cNvPr id="9" name="Freeform 8"/>
            <p:cNvSpPr/>
            <p:nvPr/>
          </p:nvSpPr>
          <p:spPr>
            <a:xfrm>
              <a:off x="8721177" y="5270162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8721177" y="3827994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7330415" y="2174944"/>
              <a:ext cx="1436482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1436482" y="353870"/>
                  </a:lnTo>
                  <a:lnTo>
                    <a:pt x="1436482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967665" y="5270162"/>
              <a:ext cx="846831" cy="48496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6831" y="0"/>
                  </a:moveTo>
                  <a:lnTo>
                    <a:pt x="846831" y="319562"/>
                  </a:lnTo>
                  <a:lnTo>
                    <a:pt x="0" y="319562"/>
                  </a:lnTo>
                  <a:lnTo>
                    <a:pt x="0" y="484966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58382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976200" y="353870"/>
                  </a:lnTo>
                  <a:lnTo>
                    <a:pt x="97620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48620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76200" y="0"/>
                  </a:moveTo>
                  <a:lnTo>
                    <a:pt x="976200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5838297" y="2174944"/>
              <a:ext cx="1492117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92117" y="0"/>
                  </a:moveTo>
                  <a:lnTo>
                    <a:pt x="1492117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36"/>
            <p:cNvSpPr/>
            <p:nvPr/>
          </p:nvSpPr>
          <p:spPr>
            <a:xfrm>
              <a:off x="6544914" y="1364284"/>
              <a:ext cx="1571001" cy="81066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 37"/>
            <p:cNvSpPr/>
            <p:nvPr/>
          </p:nvSpPr>
          <p:spPr>
            <a:xfrm>
              <a:off x="6743300" y="1552750"/>
              <a:ext cx="1571001" cy="810660"/>
            </a:xfrm>
            <a:custGeom>
              <a:avLst/>
              <a:gdLst>
                <a:gd name="connsiteX0" fmla="*/ 0 w 1571001"/>
                <a:gd name="connsiteY0" fmla="*/ 81066 h 810660"/>
                <a:gd name="connsiteX1" fmla="*/ 81066 w 1571001"/>
                <a:gd name="connsiteY1" fmla="*/ 0 h 810660"/>
                <a:gd name="connsiteX2" fmla="*/ 1489935 w 1571001"/>
                <a:gd name="connsiteY2" fmla="*/ 0 h 810660"/>
                <a:gd name="connsiteX3" fmla="*/ 1571001 w 1571001"/>
                <a:gd name="connsiteY3" fmla="*/ 81066 h 810660"/>
                <a:gd name="connsiteX4" fmla="*/ 1571001 w 1571001"/>
                <a:gd name="connsiteY4" fmla="*/ 729594 h 810660"/>
                <a:gd name="connsiteX5" fmla="*/ 1489935 w 1571001"/>
                <a:gd name="connsiteY5" fmla="*/ 810660 h 810660"/>
                <a:gd name="connsiteX6" fmla="*/ 81066 w 1571001"/>
                <a:gd name="connsiteY6" fmla="*/ 810660 h 810660"/>
                <a:gd name="connsiteX7" fmla="*/ 0 w 1571001"/>
                <a:gd name="connsiteY7" fmla="*/ 729594 h 810660"/>
                <a:gd name="connsiteX8" fmla="*/ 0 w 1571001"/>
                <a:gd name="connsiteY8" fmla="*/ 81066 h 81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001" h="810660">
                  <a:moveTo>
                    <a:pt x="0" y="81066"/>
                  </a:moveTo>
                  <a:cubicBezTo>
                    <a:pt x="0" y="36294"/>
                    <a:pt x="36294" y="0"/>
                    <a:pt x="81066" y="0"/>
                  </a:cubicBezTo>
                  <a:lnTo>
                    <a:pt x="1489935" y="0"/>
                  </a:lnTo>
                  <a:cubicBezTo>
                    <a:pt x="1534707" y="0"/>
                    <a:pt x="1571001" y="36294"/>
                    <a:pt x="1571001" y="81066"/>
                  </a:cubicBezTo>
                  <a:lnTo>
                    <a:pt x="1571001" y="729594"/>
                  </a:lnTo>
                  <a:cubicBezTo>
                    <a:pt x="1571001" y="774366"/>
                    <a:pt x="1534707" y="810660"/>
                    <a:pt x="1489935" y="810660"/>
                  </a:cubicBezTo>
                  <a:lnTo>
                    <a:pt x="81066" y="810660"/>
                  </a:lnTo>
                  <a:cubicBezTo>
                    <a:pt x="36294" y="810660"/>
                    <a:pt x="0" y="774366"/>
                    <a:pt x="0" y="729594"/>
                  </a:cubicBezTo>
                  <a:lnTo>
                    <a:pt x="0" y="8106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464" tIns="68568" rIns="87250" bIns="-48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UI/Model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9455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/>
            <p:cNvSpPr/>
            <p:nvPr/>
          </p:nvSpPr>
          <p:spPr>
            <a:xfrm>
              <a:off x="51439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6018" tIns="163561" rIns="137167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Service Package (Contact Gateway)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42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2826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748" tIns="-64559" rIns="-13407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Address Service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366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62350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443" tIns="-64559" rIns="57898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Person Service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286418" y="5755128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 45"/>
            <p:cNvSpPr/>
            <p:nvPr/>
          </p:nvSpPr>
          <p:spPr>
            <a:xfrm>
              <a:off x="5484804" y="5943595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357" tIns="-47490" rIns="-8151" bIns="6026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DAL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8741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 47"/>
            <p:cNvSpPr/>
            <p:nvPr/>
          </p:nvSpPr>
          <p:spPr>
            <a:xfrm>
              <a:off x="80725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9059" tIns="163561" rIns="244126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Service Package (</a:t>
              </a:r>
              <a:r>
                <a:rPr lang="en-US" sz="1700" kern="1200" dirty="0" err="1"/>
                <a:t>Auth</a:t>
              </a:r>
              <a:r>
                <a:rPr lang="en-US" sz="1700" kern="1200" dirty="0"/>
                <a:t> Gateway)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9890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 49"/>
            <p:cNvSpPr/>
            <p:nvPr/>
          </p:nvSpPr>
          <p:spPr>
            <a:xfrm>
              <a:off x="81874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137" tIns="-64559" rIns="129204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Login Service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5650" y="5789437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reeform 51"/>
            <p:cNvSpPr/>
            <p:nvPr/>
          </p:nvSpPr>
          <p:spPr>
            <a:xfrm>
              <a:off x="8284036" y="5977903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22430" tIns="-81798" rIns="32636" bIns="94577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DAL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1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1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27686" y="756210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1412" y="2743200"/>
            <a:ext cx="24929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Complete Isolation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Loosely coupled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Pluggable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Modular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12" y="2133600"/>
            <a:ext cx="257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Things to consider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94212" y="1600200"/>
            <a:ext cx="6881350" cy="4994628"/>
            <a:chOff x="2032462" y="720372"/>
            <a:chExt cx="8123899" cy="5417256"/>
          </a:xfrm>
        </p:grpSpPr>
        <p:sp>
          <p:nvSpPr>
            <p:cNvPr id="12" name="Freeform 11"/>
            <p:cNvSpPr/>
            <p:nvPr/>
          </p:nvSpPr>
          <p:spPr>
            <a:xfrm>
              <a:off x="2032462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UI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90364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CFML</a:t>
              </a:r>
              <a:endParaRPr lang="en-US" sz="35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290364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jQuery</a:t>
              </a:r>
            </a:p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AngularJS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4804904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Services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062806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CFC</a:t>
              </a:r>
              <a:endParaRPr lang="en-US" sz="35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062806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3</a:t>
              </a:r>
              <a:r>
                <a:rPr lang="en-US" sz="3200" kern="1200" baseline="30000" dirty="0"/>
                <a:t>rd</a:t>
              </a:r>
              <a:r>
                <a:rPr lang="en-US" sz="3200" kern="1200" dirty="0"/>
                <a:t> Party API</a:t>
              </a:r>
            </a:p>
          </p:txBody>
        </p:sp>
        <p:sp>
          <p:nvSpPr>
            <p:cNvPr id="20" name="Freeform 19"/>
            <p:cNvSpPr/>
            <p:nvPr/>
          </p:nvSpPr>
          <p:spPr>
            <a:xfrm>
              <a:off x="7577346" y="720372"/>
              <a:ext cx="2579015" cy="5417256"/>
            </a:xfrm>
            <a:custGeom>
              <a:avLst/>
              <a:gdLst>
                <a:gd name="connsiteX0" fmla="*/ 0 w 2579015"/>
                <a:gd name="connsiteY0" fmla="*/ 257902 h 5417256"/>
                <a:gd name="connsiteX1" fmla="*/ 257902 w 2579015"/>
                <a:gd name="connsiteY1" fmla="*/ 0 h 5417256"/>
                <a:gd name="connsiteX2" fmla="*/ 2321114 w 2579015"/>
                <a:gd name="connsiteY2" fmla="*/ 0 h 5417256"/>
                <a:gd name="connsiteX3" fmla="*/ 2579016 w 2579015"/>
                <a:gd name="connsiteY3" fmla="*/ 257902 h 5417256"/>
                <a:gd name="connsiteX4" fmla="*/ 2579015 w 2579015"/>
                <a:gd name="connsiteY4" fmla="*/ 5159355 h 5417256"/>
                <a:gd name="connsiteX5" fmla="*/ 2321113 w 2579015"/>
                <a:gd name="connsiteY5" fmla="*/ 5417257 h 5417256"/>
                <a:gd name="connsiteX6" fmla="*/ 257902 w 2579015"/>
                <a:gd name="connsiteY6" fmla="*/ 5417256 h 5417256"/>
                <a:gd name="connsiteX7" fmla="*/ 0 w 2579015"/>
                <a:gd name="connsiteY7" fmla="*/ 5159354 h 5417256"/>
                <a:gd name="connsiteX8" fmla="*/ 0 w 2579015"/>
                <a:gd name="connsiteY8" fmla="*/ 257902 h 54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9015" h="5417256">
                  <a:moveTo>
                    <a:pt x="0" y="257902"/>
                  </a:moveTo>
                  <a:cubicBezTo>
                    <a:pt x="0" y="115467"/>
                    <a:pt x="115467" y="0"/>
                    <a:pt x="257902" y="0"/>
                  </a:cubicBezTo>
                  <a:lnTo>
                    <a:pt x="2321114" y="0"/>
                  </a:lnTo>
                  <a:cubicBezTo>
                    <a:pt x="2463549" y="0"/>
                    <a:pt x="2579016" y="115467"/>
                    <a:pt x="2579016" y="257902"/>
                  </a:cubicBezTo>
                  <a:cubicBezTo>
                    <a:pt x="2579016" y="1891720"/>
                    <a:pt x="2579015" y="3525537"/>
                    <a:pt x="2579015" y="5159355"/>
                  </a:cubicBezTo>
                  <a:cubicBezTo>
                    <a:pt x="2579015" y="5301790"/>
                    <a:pt x="2463548" y="5417257"/>
                    <a:pt x="2321113" y="5417257"/>
                  </a:cubicBezTo>
                  <a:lnTo>
                    <a:pt x="257902" y="5417256"/>
                  </a:lnTo>
                  <a:cubicBezTo>
                    <a:pt x="115467" y="5417256"/>
                    <a:pt x="0" y="5301789"/>
                    <a:pt x="0" y="5159354"/>
                  </a:cubicBezTo>
                  <a:lnTo>
                    <a:pt x="0" y="257902"/>
                  </a:lnTo>
                  <a:close/>
                </a:path>
              </a:pathLst>
            </a:cu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0" tIns="152400" rIns="152400" bIns="394448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Repository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7835248" y="2347135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SQL</a:t>
              </a:r>
              <a:endParaRPr lang="en-US" sz="3500" kern="1200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835248" y="4231801"/>
              <a:ext cx="2063212" cy="1633376"/>
            </a:xfrm>
            <a:custGeom>
              <a:avLst/>
              <a:gdLst>
                <a:gd name="connsiteX0" fmla="*/ 0 w 2063212"/>
                <a:gd name="connsiteY0" fmla="*/ 163338 h 1633376"/>
                <a:gd name="connsiteX1" fmla="*/ 163338 w 2063212"/>
                <a:gd name="connsiteY1" fmla="*/ 0 h 1633376"/>
                <a:gd name="connsiteX2" fmla="*/ 1899874 w 2063212"/>
                <a:gd name="connsiteY2" fmla="*/ 0 h 1633376"/>
                <a:gd name="connsiteX3" fmla="*/ 2063212 w 2063212"/>
                <a:gd name="connsiteY3" fmla="*/ 163338 h 1633376"/>
                <a:gd name="connsiteX4" fmla="*/ 2063212 w 2063212"/>
                <a:gd name="connsiteY4" fmla="*/ 1470038 h 1633376"/>
                <a:gd name="connsiteX5" fmla="*/ 1899874 w 2063212"/>
                <a:gd name="connsiteY5" fmla="*/ 1633376 h 1633376"/>
                <a:gd name="connsiteX6" fmla="*/ 163338 w 2063212"/>
                <a:gd name="connsiteY6" fmla="*/ 1633376 h 1633376"/>
                <a:gd name="connsiteX7" fmla="*/ 0 w 2063212"/>
                <a:gd name="connsiteY7" fmla="*/ 1470038 h 1633376"/>
                <a:gd name="connsiteX8" fmla="*/ 0 w 2063212"/>
                <a:gd name="connsiteY8" fmla="*/ 163338 h 16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63212" h="1633376">
                  <a:moveTo>
                    <a:pt x="0" y="163338"/>
                  </a:moveTo>
                  <a:cubicBezTo>
                    <a:pt x="0" y="73129"/>
                    <a:pt x="73129" y="0"/>
                    <a:pt x="163338" y="0"/>
                  </a:cubicBezTo>
                  <a:lnTo>
                    <a:pt x="1899874" y="0"/>
                  </a:lnTo>
                  <a:cubicBezTo>
                    <a:pt x="1990083" y="0"/>
                    <a:pt x="2063212" y="73129"/>
                    <a:pt x="2063212" y="163338"/>
                  </a:cubicBezTo>
                  <a:lnTo>
                    <a:pt x="2063212" y="1470038"/>
                  </a:lnTo>
                  <a:cubicBezTo>
                    <a:pt x="2063212" y="1560247"/>
                    <a:pt x="1990083" y="1633376"/>
                    <a:pt x="1899874" y="1633376"/>
                  </a:cubicBezTo>
                  <a:lnTo>
                    <a:pt x="163338" y="1633376"/>
                  </a:lnTo>
                  <a:cubicBezTo>
                    <a:pt x="73129" y="1633376"/>
                    <a:pt x="0" y="1560247"/>
                    <a:pt x="0" y="1470038"/>
                  </a:cubicBezTo>
                  <a:lnTo>
                    <a:pt x="0" y="16333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6740" tIns="114515" rIns="136740" bIns="11451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File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051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2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27686" y="756210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63204" y="6466599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5283364"/>
            <a:ext cx="885825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2" y="2598371"/>
            <a:ext cx="1418455" cy="1219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929" y="4169379"/>
            <a:ext cx="2134034" cy="1123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81" y="5638800"/>
            <a:ext cx="2680763" cy="5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3 of 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18812" y="6477000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9412" y="180176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412" y="5399781"/>
            <a:ext cx="3197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data. The model does NOT depend on the controller or the view.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3212" y="5379855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actions (e.g. button clicks) to the  controller.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04012" y="3159920"/>
            <a:ext cx="510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1412986"/>
              </p:ext>
            </p:extLst>
          </p:nvPr>
        </p:nvGraphicFramePr>
        <p:xfrm>
          <a:off x="3351212" y="3276600"/>
          <a:ext cx="4977341" cy="2937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60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4 of 4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285412" y="723900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pic>
        <p:nvPicPr>
          <p:cNvPr id="11" name="Picture 10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0" y="5383361"/>
            <a:ext cx="1116958" cy="1781175"/>
          </a:xfrm>
          <a:prstGeom prst="rect">
            <a:avLst/>
          </a:prstGeom>
        </p:spPr>
      </p:pic>
      <p:pic>
        <p:nvPicPr>
          <p:cNvPr id="12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0" y="2182961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1661148" y="5078561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18212" y="2182961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443" y="1599616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73054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5251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 – UI/UX User Interface/User Experience 4 of 4</a:t>
            </a:r>
          </a:p>
        </p:txBody>
      </p:sp>
      <p:pic>
        <p:nvPicPr>
          <p:cNvPr id="10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36220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1420170" y="522708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77234" y="217908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412" y="1590735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1691" y="20524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334" y="202443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pic>
        <p:nvPicPr>
          <p:cNvPr id="21" name="Picture 20" descr="File:User-expert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1" y="5866092"/>
            <a:ext cx="705027" cy="94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Thank You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5612" y="2660126"/>
            <a:ext cx="251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Resources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55612" y="3087005"/>
            <a:ext cx="4388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https://acrobat.adobe.com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http://www.scandit.com/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http://developers.itextpdf.com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1247" y="4336153"/>
            <a:ext cx="6092825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/>
              <a:t>Source Code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https://github.com/cfclick/CFSummit2016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4812" y="2931387"/>
            <a:ext cx="6416249" cy="209288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Don’t leave hold of your common sense. Think about what you’re doing and how the technology can enhance it. </a:t>
            </a:r>
          </a:p>
          <a:p>
            <a:r>
              <a:rPr lang="en-US" sz="2800" dirty="0"/>
              <a:t>Don’t think about technology first.</a:t>
            </a:r>
          </a:p>
          <a:p>
            <a:r>
              <a:rPr lang="en-US" dirty="0"/>
              <a:t>(Esther Dyson)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178129" y="1602089"/>
            <a:ext cx="33348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8761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3050287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562838"/>
            <a:ext cx="5334000" cy="60960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3" y="304800"/>
            <a:ext cx="31242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Answer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4028" y="2581465"/>
            <a:ext cx="4419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start a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find resources?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collect business </a:t>
            </a:r>
          </a:p>
          <a:p>
            <a:pPr algn="l"/>
            <a:r>
              <a:rPr lang="en-US" dirty="0"/>
              <a:t>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prepare my demo for </a:t>
            </a:r>
          </a:p>
          <a:p>
            <a:pPr algn="l"/>
            <a:r>
              <a:rPr lang="en-US" dirty="0"/>
              <a:t>upper management.?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2771812"/>
              </p:ext>
            </p:extLst>
          </p:nvPr>
        </p:nvGraphicFramePr>
        <p:xfrm>
          <a:off x="5256212" y="5334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83721995"/>
              </p:ext>
            </p:extLst>
          </p:nvPr>
        </p:nvGraphicFramePr>
        <p:xfrm>
          <a:off x="5256212" y="1998486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939327877"/>
              </p:ext>
            </p:extLst>
          </p:nvPr>
        </p:nvGraphicFramePr>
        <p:xfrm>
          <a:off x="5256212" y="3209043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568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5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2494</Words>
  <Application>Microsoft Office PowerPoint</Application>
  <PresentationFormat>Custom</PresentationFormat>
  <Paragraphs>653</Paragraphs>
  <Slides>70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Adobe Clean</vt:lpstr>
      <vt:lpstr>Arial</vt:lpstr>
      <vt:lpstr>Calibri</vt:lpstr>
      <vt:lpstr>Calibri Light</vt:lpstr>
      <vt:lpstr>Corbel</vt:lpstr>
      <vt:lpstr>Digital Blue Tunnel 16x9</vt:lpstr>
      <vt:lpstr>Office Theme</vt:lpstr>
      <vt:lpstr>Crafting ColdFusion Applications Like An Architect</vt:lpstr>
      <vt:lpstr>PowerPoint Presentation</vt:lpstr>
      <vt:lpstr>PowerPoint Presentation</vt:lpstr>
      <vt:lpstr>Who am I</vt:lpstr>
      <vt:lpstr>PowerPoint Presentation</vt:lpstr>
      <vt:lpstr>Subjects to cover</vt:lpstr>
      <vt:lpstr>Questions to Answer</vt:lpstr>
      <vt:lpstr>PowerPoint Presentation</vt:lpstr>
      <vt:lpstr>Questions to Answer</vt:lpstr>
      <vt:lpstr>PowerPoint Presentation</vt:lpstr>
      <vt:lpstr>Questions to Answer</vt:lpstr>
      <vt:lpstr>Understanding Software Architect</vt:lpstr>
      <vt:lpstr>PowerPoint Presentation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Let us convert the room to ColdFusion code</vt:lpstr>
      <vt:lpstr>PowerPoint Presentation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Software Architect vs Code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2016-09-14T03:40:07Z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